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56" r:id="rId2"/>
    <p:sldId id="257" r:id="rId3"/>
    <p:sldId id="305" r:id="rId4"/>
    <p:sldId id="258" r:id="rId5"/>
    <p:sldId id="259" r:id="rId6"/>
    <p:sldId id="260" r:id="rId7"/>
    <p:sldId id="261" r:id="rId8"/>
    <p:sldId id="265" r:id="rId9"/>
    <p:sldId id="266" r:id="rId10"/>
    <p:sldId id="267" r:id="rId11"/>
    <p:sldId id="312" r:id="rId12"/>
    <p:sldId id="268" r:id="rId13"/>
    <p:sldId id="269" r:id="rId14"/>
    <p:sldId id="270" r:id="rId15"/>
    <p:sldId id="271" r:id="rId16"/>
    <p:sldId id="313" r:id="rId17"/>
    <p:sldId id="314" r:id="rId18"/>
    <p:sldId id="315" r:id="rId19"/>
    <p:sldId id="316" r:id="rId20"/>
    <p:sldId id="318" r:id="rId21"/>
    <p:sldId id="322" r:id="rId22"/>
    <p:sldId id="323" r:id="rId23"/>
    <p:sldId id="324" r:id="rId24"/>
    <p:sldId id="325" r:id="rId25"/>
    <p:sldId id="327" r:id="rId26"/>
    <p:sldId id="328"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9" r:id="rId42"/>
    <p:sldId id="290" r:id="rId43"/>
    <p:sldId id="291" r:id="rId44"/>
    <p:sldId id="292" r:id="rId45"/>
    <p:sldId id="293" r:id="rId46"/>
    <p:sldId id="294" r:id="rId47"/>
    <p:sldId id="295" r:id="rId48"/>
    <p:sldId id="297" r:id="rId49"/>
    <p:sldId id="298" r:id="rId50"/>
    <p:sldId id="299" r:id="rId51"/>
    <p:sldId id="300" r:id="rId52"/>
    <p:sldId id="301" r:id="rId53"/>
    <p:sldId id="302" r:id="rId54"/>
    <p:sldId id="303" r:id="rId55"/>
    <p:sldId id="304" r:id="rId56"/>
    <p:sldId id="319" r:id="rId57"/>
    <p:sldId id="329" r:id="rId58"/>
    <p:sldId id="320" r:id="rId59"/>
    <p:sldId id="321" r:id="rId60"/>
    <p:sldId id="306" r:id="rId61"/>
    <p:sldId id="307" r:id="rId62"/>
    <p:sldId id="308" r:id="rId63"/>
    <p:sldId id="330"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884" autoAdjust="0"/>
    <p:restoredTop sz="94660"/>
  </p:normalViewPr>
  <p:slideViewPr>
    <p:cSldViewPr snapToGrid="0">
      <p:cViewPr>
        <p:scale>
          <a:sx n="60" d="100"/>
          <a:sy n="60" d="100"/>
        </p:scale>
        <p:origin x="53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C42512-14A8-4E3F-BFC4-EC0FB339014D}" type="datetimeFigureOut">
              <a:rPr lang="en-US" smtClean="0"/>
              <a:t>4/11/2018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15CE84-0D2A-4986-9300-242CA9BF7132}" type="slidenum">
              <a:rPr lang="en-US" smtClean="0"/>
              <a:t>‹#›</a:t>
            </a:fld>
            <a:endParaRPr lang="en-US"/>
          </a:p>
        </p:txBody>
      </p:sp>
    </p:spTree>
    <p:extLst>
      <p:ext uri="{BB962C8B-B14F-4D97-AF65-F5344CB8AC3E}">
        <p14:creationId xmlns:p14="http://schemas.microsoft.com/office/powerpoint/2010/main" val="439970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TLS is used to ensure the confidentiality of the application protocols (MQTT, HTTP) supported by AWS IoT.</a:t>
            </a:r>
          </a:p>
          <a:p>
            <a:r>
              <a:rPr lang="en-US" dirty="0"/>
              <a:t>TLS client authentication is used by AWS IoT to identify devices.</a:t>
            </a:r>
          </a:p>
          <a:p>
            <a:r>
              <a:rPr lang="en-US" dirty="0"/>
              <a:t>TLS encrypts the connection between the device and broker.</a:t>
            </a:r>
          </a:p>
          <a:p>
            <a:r>
              <a:rPr lang="en-US" dirty="0"/>
              <a:t>Authentication is delegated to AWS Signature Version 4.</a:t>
            </a:r>
          </a:p>
          <a:p>
            <a:endParaRPr lang="en-US" dirty="0"/>
          </a:p>
          <a:p>
            <a:r>
              <a:rPr lang="en-US" dirty="0"/>
              <a:t>TLS Cipher Suite Support:</a:t>
            </a:r>
          </a:p>
          <a:p>
            <a:r>
              <a:rPr lang="en-US" dirty="0"/>
              <a:t>ECDHE-ECDSA-AES128-GCM-SHA256</a:t>
            </a:r>
          </a:p>
          <a:p>
            <a:r>
              <a:rPr lang="en-US" dirty="0"/>
              <a:t>ECDHE-RSA-AES128-GCM-SHA256</a:t>
            </a:r>
          </a:p>
          <a:p>
            <a:endParaRPr lang="en-US" dirty="0"/>
          </a:p>
        </p:txBody>
      </p:sp>
      <p:sp>
        <p:nvSpPr>
          <p:cNvPr id="4" name="Slide Number Placeholder 3"/>
          <p:cNvSpPr>
            <a:spLocks noGrp="1"/>
          </p:cNvSpPr>
          <p:nvPr>
            <p:ph type="sldNum" sz="quarter" idx="10"/>
          </p:nvPr>
        </p:nvSpPr>
        <p:spPr/>
        <p:txBody>
          <a:bodyPr/>
          <a:lstStyle/>
          <a:p>
            <a:fld id="{89281B82-807B-4EB5-93A2-1A24DB1DE1AD}" type="slidenum">
              <a:rPr lang="en-US" smtClean="0"/>
              <a:t>16</a:t>
            </a:fld>
            <a:endParaRPr lang="en-US"/>
          </a:p>
        </p:txBody>
      </p:sp>
    </p:spTree>
    <p:extLst>
      <p:ext uri="{BB962C8B-B14F-4D97-AF65-F5344CB8AC3E}">
        <p14:creationId xmlns:p14="http://schemas.microsoft.com/office/powerpoint/2010/main" val="1132816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IoT devices use X.509 applications</a:t>
            </a:r>
          </a:p>
          <a:p>
            <a:r>
              <a:rPr lang="en-US" dirty="0"/>
              <a:t>Mobile applications use Amazon Cognito devices</a:t>
            </a:r>
          </a:p>
          <a:p>
            <a:r>
              <a:rPr lang="en-US" dirty="0"/>
              <a:t>Web and desktop applications use IAM or federated identities.</a:t>
            </a:r>
          </a:p>
        </p:txBody>
      </p:sp>
      <p:sp>
        <p:nvSpPr>
          <p:cNvPr id="4" name="Slide Number Placeholder 3"/>
          <p:cNvSpPr>
            <a:spLocks noGrp="1"/>
          </p:cNvSpPr>
          <p:nvPr>
            <p:ph type="sldNum" sz="quarter" idx="10"/>
          </p:nvPr>
        </p:nvSpPr>
        <p:spPr/>
        <p:txBody>
          <a:bodyPr/>
          <a:lstStyle/>
          <a:p>
            <a:fld id="{89281B82-807B-4EB5-93A2-1A24DB1DE1AD}" type="slidenum">
              <a:rPr lang="en-US" smtClean="0"/>
              <a:t>17</a:t>
            </a:fld>
            <a:endParaRPr lang="en-US"/>
          </a:p>
        </p:txBody>
      </p:sp>
    </p:spTree>
    <p:extLst>
      <p:ext uri="{BB962C8B-B14F-4D97-AF65-F5344CB8AC3E}">
        <p14:creationId xmlns:p14="http://schemas.microsoft.com/office/powerpoint/2010/main" val="466347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Clients must support: TLS 1.2, SHA 256 RSA certificate signature validation, TLS cipher suite support</a:t>
            </a:r>
          </a:p>
        </p:txBody>
      </p:sp>
      <p:sp>
        <p:nvSpPr>
          <p:cNvPr id="4" name="Slide Number Placeholder 3"/>
          <p:cNvSpPr>
            <a:spLocks noGrp="1"/>
          </p:cNvSpPr>
          <p:nvPr>
            <p:ph type="sldNum" sz="quarter" idx="10"/>
          </p:nvPr>
        </p:nvSpPr>
        <p:spPr/>
        <p:txBody>
          <a:bodyPr/>
          <a:lstStyle/>
          <a:p>
            <a:fld id="{89281B82-807B-4EB5-93A2-1A24DB1DE1AD}" type="slidenum">
              <a:rPr lang="en-US" smtClean="0"/>
              <a:t>18</a:t>
            </a:fld>
            <a:endParaRPr lang="en-US"/>
          </a:p>
        </p:txBody>
      </p:sp>
    </p:spTree>
    <p:extLst>
      <p:ext uri="{BB962C8B-B14F-4D97-AF65-F5344CB8AC3E}">
        <p14:creationId xmlns:p14="http://schemas.microsoft.com/office/powerpoint/2010/main" val="2720973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use the AWS CLI or any of the AWS SDK’s, these tools automatically sign the HTTP requests for us, with the access key that we specify when we configure the tools.</a:t>
            </a:r>
          </a:p>
          <a:p>
            <a:endParaRPr lang="en-US" dirty="0"/>
          </a:p>
          <a:p>
            <a:r>
              <a:rPr lang="en-US" dirty="0"/>
              <a:t>Signing: first calculate a hash (digest) of the request. Then use the hash value and some other information from the request, and your secret access key to calculate another hash known as signature. This signature is then added to the HTTP authorization header or as a query string value.</a:t>
            </a:r>
          </a:p>
        </p:txBody>
      </p:sp>
      <p:sp>
        <p:nvSpPr>
          <p:cNvPr id="4" name="Slide Number Placeholder 3"/>
          <p:cNvSpPr>
            <a:spLocks noGrp="1"/>
          </p:cNvSpPr>
          <p:nvPr>
            <p:ph type="sldNum" sz="quarter" idx="10"/>
          </p:nvPr>
        </p:nvSpPr>
        <p:spPr/>
        <p:txBody>
          <a:bodyPr/>
          <a:lstStyle/>
          <a:p>
            <a:fld id="{89281B82-807B-4EB5-93A2-1A24DB1DE1AD}" type="slidenum">
              <a:rPr lang="en-US" smtClean="0"/>
              <a:t>20</a:t>
            </a:fld>
            <a:endParaRPr lang="en-US"/>
          </a:p>
        </p:txBody>
      </p:sp>
    </p:spTree>
    <p:extLst>
      <p:ext uri="{BB962C8B-B14F-4D97-AF65-F5344CB8AC3E}">
        <p14:creationId xmlns:p14="http://schemas.microsoft.com/office/powerpoint/2010/main" val="2561699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CD5FFD6-6093-48D5-BF70-9D1C6A2EACEB}" type="datetimeFigureOut">
              <a:rPr lang="en-US" smtClean="0"/>
              <a:t>4/10/2018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40BE22-E135-41A0-B2C5-7AF8D55BAF23}" type="slidenum">
              <a:rPr lang="en-US" smtClean="0"/>
              <a:t>‹#›</a:t>
            </a:fld>
            <a:endParaRPr lang="en-US"/>
          </a:p>
        </p:txBody>
      </p:sp>
    </p:spTree>
    <p:extLst>
      <p:ext uri="{BB962C8B-B14F-4D97-AF65-F5344CB8AC3E}">
        <p14:creationId xmlns:p14="http://schemas.microsoft.com/office/powerpoint/2010/main" val="16201261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D5FFD6-6093-48D5-BF70-9D1C6A2EACEB}" type="datetimeFigureOut">
              <a:rPr lang="en-US" smtClean="0"/>
              <a:t>4/10/2018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40BE22-E135-41A0-B2C5-7AF8D55BAF23}" type="slidenum">
              <a:rPr lang="en-US" smtClean="0"/>
              <a:t>‹#›</a:t>
            </a:fld>
            <a:endParaRPr lang="en-US"/>
          </a:p>
        </p:txBody>
      </p:sp>
    </p:spTree>
    <p:extLst>
      <p:ext uri="{BB962C8B-B14F-4D97-AF65-F5344CB8AC3E}">
        <p14:creationId xmlns:p14="http://schemas.microsoft.com/office/powerpoint/2010/main" val="2484137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D5FFD6-6093-48D5-BF70-9D1C6A2EACEB}" type="datetimeFigureOut">
              <a:rPr lang="en-US" smtClean="0"/>
              <a:t>4/10/2018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40BE22-E135-41A0-B2C5-7AF8D55BAF23}" type="slidenum">
              <a:rPr lang="en-US" smtClean="0"/>
              <a:t>‹#›</a:t>
            </a:fld>
            <a:endParaRPr lang="en-US"/>
          </a:p>
        </p:txBody>
      </p:sp>
    </p:spTree>
    <p:extLst>
      <p:ext uri="{BB962C8B-B14F-4D97-AF65-F5344CB8AC3E}">
        <p14:creationId xmlns:p14="http://schemas.microsoft.com/office/powerpoint/2010/main" val="3653887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D5FFD6-6093-48D5-BF70-9D1C6A2EACEB}" type="datetimeFigureOut">
              <a:rPr lang="en-US" smtClean="0"/>
              <a:t>4/10/2018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40BE22-E135-41A0-B2C5-7AF8D55BAF23}" type="slidenum">
              <a:rPr lang="en-US" smtClean="0"/>
              <a:t>‹#›</a:t>
            </a:fld>
            <a:endParaRPr lang="en-US"/>
          </a:p>
        </p:txBody>
      </p:sp>
    </p:spTree>
    <p:extLst>
      <p:ext uri="{BB962C8B-B14F-4D97-AF65-F5344CB8AC3E}">
        <p14:creationId xmlns:p14="http://schemas.microsoft.com/office/powerpoint/2010/main" val="50588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CD5FFD6-6093-48D5-BF70-9D1C6A2EACEB}" type="datetimeFigureOut">
              <a:rPr lang="en-US" smtClean="0"/>
              <a:t>4/10/2018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40BE22-E135-41A0-B2C5-7AF8D55BAF23}" type="slidenum">
              <a:rPr lang="en-US" smtClean="0"/>
              <a:t>‹#›</a:t>
            </a:fld>
            <a:endParaRPr lang="en-US"/>
          </a:p>
        </p:txBody>
      </p:sp>
    </p:spTree>
    <p:extLst>
      <p:ext uri="{BB962C8B-B14F-4D97-AF65-F5344CB8AC3E}">
        <p14:creationId xmlns:p14="http://schemas.microsoft.com/office/powerpoint/2010/main" val="191804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CD5FFD6-6093-48D5-BF70-9D1C6A2EACEB}" type="datetimeFigureOut">
              <a:rPr lang="en-US" smtClean="0"/>
              <a:t>4/10/2018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40BE22-E135-41A0-B2C5-7AF8D55BAF23}" type="slidenum">
              <a:rPr lang="en-US" smtClean="0"/>
              <a:t>‹#›</a:t>
            </a:fld>
            <a:endParaRPr lang="en-US"/>
          </a:p>
        </p:txBody>
      </p:sp>
    </p:spTree>
    <p:extLst>
      <p:ext uri="{BB962C8B-B14F-4D97-AF65-F5344CB8AC3E}">
        <p14:creationId xmlns:p14="http://schemas.microsoft.com/office/powerpoint/2010/main" val="963659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CD5FFD6-6093-48D5-BF70-9D1C6A2EACEB}" type="datetimeFigureOut">
              <a:rPr lang="en-US" smtClean="0"/>
              <a:t>4/10/2018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40BE22-E135-41A0-B2C5-7AF8D55BAF23}" type="slidenum">
              <a:rPr lang="en-US" smtClean="0"/>
              <a:t>‹#›</a:t>
            </a:fld>
            <a:endParaRPr lang="en-US"/>
          </a:p>
        </p:txBody>
      </p:sp>
    </p:spTree>
    <p:extLst>
      <p:ext uri="{BB962C8B-B14F-4D97-AF65-F5344CB8AC3E}">
        <p14:creationId xmlns:p14="http://schemas.microsoft.com/office/powerpoint/2010/main" val="3757828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CD5FFD6-6093-48D5-BF70-9D1C6A2EACEB}" type="datetimeFigureOut">
              <a:rPr lang="en-US" smtClean="0"/>
              <a:t>4/10/2018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40BE22-E135-41A0-B2C5-7AF8D55BAF23}" type="slidenum">
              <a:rPr lang="en-US" smtClean="0"/>
              <a:t>‹#›</a:t>
            </a:fld>
            <a:endParaRPr lang="en-US"/>
          </a:p>
        </p:txBody>
      </p:sp>
    </p:spTree>
    <p:extLst>
      <p:ext uri="{BB962C8B-B14F-4D97-AF65-F5344CB8AC3E}">
        <p14:creationId xmlns:p14="http://schemas.microsoft.com/office/powerpoint/2010/main" val="2984746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D5FFD6-6093-48D5-BF70-9D1C6A2EACEB}" type="datetimeFigureOut">
              <a:rPr lang="en-US" smtClean="0"/>
              <a:t>4/10/2018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40BE22-E135-41A0-B2C5-7AF8D55BAF23}" type="slidenum">
              <a:rPr lang="en-US" smtClean="0"/>
              <a:t>‹#›</a:t>
            </a:fld>
            <a:endParaRPr lang="en-US"/>
          </a:p>
        </p:txBody>
      </p:sp>
    </p:spTree>
    <p:extLst>
      <p:ext uri="{BB962C8B-B14F-4D97-AF65-F5344CB8AC3E}">
        <p14:creationId xmlns:p14="http://schemas.microsoft.com/office/powerpoint/2010/main" val="4271465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D5FFD6-6093-48D5-BF70-9D1C6A2EACEB}" type="datetimeFigureOut">
              <a:rPr lang="en-US" smtClean="0"/>
              <a:t>4/10/2018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40BE22-E135-41A0-B2C5-7AF8D55BAF23}" type="slidenum">
              <a:rPr lang="en-US" smtClean="0"/>
              <a:t>‹#›</a:t>
            </a:fld>
            <a:endParaRPr lang="en-US"/>
          </a:p>
        </p:txBody>
      </p:sp>
    </p:spTree>
    <p:extLst>
      <p:ext uri="{BB962C8B-B14F-4D97-AF65-F5344CB8AC3E}">
        <p14:creationId xmlns:p14="http://schemas.microsoft.com/office/powerpoint/2010/main" val="3119377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D5FFD6-6093-48D5-BF70-9D1C6A2EACEB}" type="datetimeFigureOut">
              <a:rPr lang="en-US" smtClean="0"/>
              <a:t>4/10/2018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40BE22-E135-41A0-B2C5-7AF8D55BAF23}" type="slidenum">
              <a:rPr lang="en-US" smtClean="0"/>
              <a:t>‹#›</a:t>
            </a:fld>
            <a:endParaRPr lang="en-US"/>
          </a:p>
        </p:txBody>
      </p:sp>
    </p:spTree>
    <p:extLst>
      <p:ext uri="{BB962C8B-B14F-4D97-AF65-F5344CB8AC3E}">
        <p14:creationId xmlns:p14="http://schemas.microsoft.com/office/powerpoint/2010/main" val="1014009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D5FFD6-6093-48D5-BF70-9D1C6A2EACEB}" type="datetimeFigureOut">
              <a:rPr lang="en-US" smtClean="0"/>
              <a:t>4/10/2018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40BE22-E135-41A0-B2C5-7AF8D55BAF23}" type="slidenum">
              <a:rPr lang="en-US" smtClean="0"/>
              <a:t>‹#›</a:t>
            </a:fld>
            <a:endParaRPr lang="en-US"/>
          </a:p>
        </p:txBody>
      </p:sp>
    </p:spTree>
    <p:extLst>
      <p:ext uri="{BB962C8B-B14F-4D97-AF65-F5344CB8AC3E}">
        <p14:creationId xmlns:p14="http://schemas.microsoft.com/office/powerpoint/2010/main" val="10206857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www.youtube.com/watch?v=5AI4bnj41ng" TargetMode="Externa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576764" y="1843474"/>
            <a:ext cx="3214619" cy="2812792"/>
          </a:xfrm>
          <a:prstGeom prst="rect">
            <a:avLst/>
          </a:prstGeom>
        </p:spPr>
      </p:pic>
      <p:sp>
        <p:nvSpPr>
          <p:cNvPr id="7" name="TextBox 6"/>
          <p:cNvSpPr txBox="1"/>
          <p:nvPr/>
        </p:nvSpPr>
        <p:spPr>
          <a:xfrm>
            <a:off x="5048056" y="5648324"/>
            <a:ext cx="2272033" cy="707886"/>
          </a:xfrm>
          <a:prstGeom prst="rect">
            <a:avLst/>
          </a:prstGeom>
          <a:noFill/>
        </p:spPr>
        <p:txBody>
          <a:bodyPr wrap="none" rtlCol="0">
            <a:spAutoFit/>
          </a:bodyPr>
          <a:lstStyle/>
          <a:p>
            <a:pPr algn="ctr"/>
            <a:r>
              <a:rPr lang="en-US" sz="2000" b="1" dirty="0" smtClean="0">
                <a:latin typeface="Times New Roman" panose="02020603050405020304" pitchFamily="18" charset="0"/>
                <a:cs typeface="Times New Roman" panose="02020603050405020304" pitchFamily="18" charset="0"/>
              </a:rPr>
              <a:t>Suma Garuda</a:t>
            </a:r>
          </a:p>
          <a:p>
            <a:pPr algn="ctr"/>
            <a:r>
              <a:rPr lang="en-US" sz="2000" b="1" dirty="0" smtClean="0">
                <a:latin typeface="Times New Roman" panose="02020603050405020304" pitchFamily="18" charset="0"/>
                <a:cs typeface="Times New Roman" panose="02020603050405020304" pitchFamily="18" charset="0"/>
              </a:rPr>
              <a:t>Mohsen Aghashahi</a:t>
            </a:r>
            <a:endParaRPr lang="en-US" sz="2000" dirty="0">
              <a:latin typeface="Times New Roman" panose="02020603050405020304" pitchFamily="18" charset="0"/>
              <a:cs typeface="Times New Roman" panose="02020603050405020304" pitchFamily="18" charset="0"/>
            </a:endParaRPr>
          </a:p>
        </p:txBody>
      </p:sp>
      <p:sp>
        <p:nvSpPr>
          <p:cNvPr id="8" name="TextBox 7"/>
          <p:cNvSpPr txBox="1"/>
          <p:nvPr/>
        </p:nvSpPr>
        <p:spPr>
          <a:xfrm>
            <a:off x="4886284" y="482084"/>
            <a:ext cx="2595582" cy="369332"/>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Privacy &amp; Security of </a:t>
            </a:r>
            <a:r>
              <a:rPr lang="en-US" dirty="0" err="1" smtClean="0">
                <a:latin typeface="Times New Roman" panose="02020603050405020304" pitchFamily="18" charset="0"/>
                <a:cs typeface="Times New Roman" panose="02020603050405020304" pitchFamily="18" charset="0"/>
              </a:rPr>
              <a:t>IoT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58791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918091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972EE5-A128-4154-A341-EED6BC9544C8}"/>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xmlns="" id="{49261205-F764-491C-B2CE-5B703F386F5F}"/>
              </a:ext>
            </a:extLst>
          </p:cNvPr>
          <p:cNvPicPr>
            <a:picLocks noGrp="1" noChangeAspect="1"/>
          </p:cNvPicPr>
          <p:nvPr>
            <p:ph idx="1"/>
          </p:nvPr>
        </p:nvPicPr>
        <p:blipFill rotWithShape="1">
          <a:blip r:embed="rId2"/>
          <a:srcRect t="3572"/>
          <a:stretch/>
        </p:blipFill>
        <p:spPr>
          <a:xfrm>
            <a:off x="124714" y="428017"/>
            <a:ext cx="12067286" cy="6302982"/>
          </a:xfrm>
          <a:prstGeom prst="rect">
            <a:avLst/>
          </a:prstGeom>
        </p:spPr>
      </p:pic>
    </p:spTree>
    <p:extLst>
      <p:ext uri="{BB962C8B-B14F-4D97-AF65-F5344CB8AC3E}">
        <p14:creationId xmlns:p14="http://schemas.microsoft.com/office/powerpoint/2010/main" val="33552120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923446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267206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04678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595414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9A5E269-994B-440C-A1B8-3D98B5B53625}"/>
              </a:ext>
            </a:extLst>
          </p:cNvPr>
          <p:cNvSpPr>
            <a:spLocks noGrp="1"/>
          </p:cNvSpPr>
          <p:nvPr>
            <p:ph type="title"/>
          </p:nvPr>
        </p:nvSpPr>
        <p:spPr>
          <a:xfrm>
            <a:off x="838200" y="681037"/>
            <a:ext cx="10515600" cy="1325563"/>
          </a:xfrm>
        </p:spPr>
        <p:txBody>
          <a:bodyPr/>
          <a:lstStyle/>
          <a:p>
            <a:r>
              <a:rPr lang="en-US" dirty="0"/>
              <a:t>Security and Identity for </a:t>
            </a:r>
            <a:r>
              <a:rPr lang="en-US" dirty="0" err="1"/>
              <a:t>AwS</a:t>
            </a:r>
            <a:r>
              <a:rPr lang="en-US" dirty="0"/>
              <a:t> IoT</a:t>
            </a:r>
          </a:p>
        </p:txBody>
      </p:sp>
      <p:sp>
        <p:nvSpPr>
          <p:cNvPr id="3" name="Content Placeholder 2">
            <a:extLst>
              <a:ext uri="{FF2B5EF4-FFF2-40B4-BE49-F238E27FC236}">
                <a16:creationId xmlns:a16="http://schemas.microsoft.com/office/drawing/2014/main" xmlns="" id="{7CB6955C-BE6B-4889-ABAB-D3C516A232B7}"/>
              </a:ext>
            </a:extLst>
          </p:cNvPr>
          <p:cNvSpPr>
            <a:spLocks noGrp="1"/>
          </p:cNvSpPr>
          <p:nvPr>
            <p:ph idx="1"/>
          </p:nvPr>
        </p:nvSpPr>
        <p:spPr>
          <a:xfrm>
            <a:off x="838200" y="2268415"/>
            <a:ext cx="10515600" cy="3908548"/>
          </a:xfrm>
        </p:spPr>
        <p:txBody>
          <a:bodyPr>
            <a:normAutofit/>
          </a:bodyPr>
          <a:lstStyle/>
          <a:p>
            <a:r>
              <a:rPr lang="en-US" dirty="0"/>
              <a:t>Each connected device has a credential to access the message broker or the Device Shadow service.</a:t>
            </a:r>
          </a:p>
          <a:p>
            <a:r>
              <a:rPr lang="en-US" dirty="0"/>
              <a:t>All traffic to and from AWS IoT is encrypted over TLS v1.2.</a:t>
            </a:r>
          </a:p>
          <a:p>
            <a:r>
              <a:rPr lang="en-US" dirty="0"/>
              <a:t>Message broker connections over HTTP: AWS IoT authentication using the Signature Version 4 signing.</a:t>
            </a:r>
          </a:p>
          <a:p>
            <a:pPr lvl="1"/>
            <a:r>
              <a:rPr lang="en-US" dirty="0"/>
              <a:t>Verify the identity of the requester</a:t>
            </a:r>
          </a:p>
          <a:p>
            <a:pPr lvl="1"/>
            <a:r>
              <a:rPr lang="en-US" dirty="0"/>
              <a:t>Protect data in transit (data sent along with its hashed version sing some of the request elements)</a:t>
            </a:r>
          </a:p>
          <a:p>
            <a:pPr lvl="1"/>
            <a:r>
              <a:rPr lang="en-US" dirty="0"/>
              <a:t>Protect against potential replay attacks (within five minutes of timestamp)</a:t>
            </a:r>
          </a:p>
          <a:p>
            <a:endParaRPr lang="en-US" dirty="0"/>
          </a:p>
        </p:txBody>
      </p:sp>
    </p:spTree>
    <p:extLst>
      <p:ext uri="{BB962C8B-B14F-4D97-AF65-F5344CB8AC3E}">
        <p14:creationId xmlns:p14="http://schemas.microsoft.com/office/powerpoint/2010/main" val="1720254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338FCD-F973-4266-8DB1-7F56D346334C}"/>
              </a:ext>
            </a:extLst>
          </p:cNvPr>
          <p:cNvSpPr>
            <a:spLocks noGrp="1"/>
          </p:cNvSpPr>
          <p:nvPr>
            <p:ph type="title"/>
          </p:nvPr>
        </p:nvSpPr>
        <p:spPr/>
        <p:txBody>
          <a:bodyPr/>
          <a:lstStyle/>
          <a:p>
            <a:r>
              <a:rPr lang="en-US" dirty="0"/>
              <a:t>AWS IoT Authentication</a:t>
            </a:r>
          </a:p>
        </p:txBody>
      </p:sp>
      <p:sp>
        <p:nvSpPr>
          <p:cNvPr id="3" name="Content Placeholder 2">
            <a:extLst>
              <a:ext uri="{FF2B5EF4-FFF2-40B4-BE49-F238E27FC236}">
                <a16:creationId xmlns:a16="http://schemas.microsoft.com/office/drawing/2014/main" xmlns="" id="{86125E6F-5CDF-4126-8748-8C8B7A657C5A}"/>
              </a:ext>
            </a:extLst>
          </p:cNvPr>
          <p:cNvSpPr>
            <a:spLocks noGrp="1"/>
          </p:cNvSpPr>
          <p:nvPr>
            <p:ph idx="1"/>
          </p:nvPr>
        </p:nvSpPr>
        <p:spPr/>
        <p:txBody>
          <a:bodyPr/>
          <a:lstStyle/>
          <a:p>
            <a:r>
              <a:rPr lang="en-US" dirty="0"/>
              <a:t>X.509 certificates</a:t>
            </a:r>
          </a:p>
          <a:p>
            <a:r>
              <a:rPr lang="en-US" dirty="0"/>
              <a:t>IAM users, groups and roles</a:t>
            </a:r>
          </a:p>
          <a:p>
            <a:r>
              <a:rPr lang="en-US" dirty="0"/>
              <a:t>Amazon Cognito identities</a:t>
            </a:r>
          </a:p>
          <a:p>
            <a:r>
              <a:rPr lang="en-US" dirty="0"/>
              <a:t>Federated identities</a:t>
            </a:r>
          </a:p>
          <a:p>
            <a:endParaRPr lang="en-US" dirty="0"/>
          </a:p>
        </p:txBody>
      </p:sp>
    </p:spTree>
    <p:extLst>
      <p:ext uri="{BB962C8B-B14F-4D97-AF65-F5344CB8AC3E}">
        <p14:creationId xmlns:p14="http://schemas.microsoft.com/office/powerpoint/2010/main" val="15325151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D87EDA-6951-4C06-9503-AFCD243F2A8E}"/>
              </a:ext>
            </a:extLst>
          </p:cNvPr>
          <p:cNvSpPr>
            <a:spLocks noGrp="1"/>
          </p:cNvSpPr>
          <p:nvPr>
            <p:ph type="title"/>
          </p:nvPr>
        </p:nvSpPr>
        <p:spPr/>
        <p:txBody>
          <a:bodyPr/>
          <a:lstStyle/>
          <a:p>
            <a:r>
              <a:rPr lang="en-US" dirty="0"/>
              <a:t>X.509 Certificates</a:t>
            </a:r>
          </a:p>
        </p:txBody>
      </p:sp>
      <p:sp>
        <p:nvSpPr>
          <p:cNvPr id="3" name="Content Placeholder 2">
            <a:extLst>
              <a:ext uri="{FF2B5EF4-FFF2-40B4-BE49-F238E27FC236}">
                <a16:creationId xmlns:a16="http://schemas.microsoft.com/office/drawing/2014/main" xmlns="" id="{DE8AF1C1-A7C6-4B04-874D-67D57604B13A}"/>
              </a:ext>
            </a:extLst>
          </p:cNvPr>
          <p:cNvSpPr>
            <a:spLocks noGrp="1"/>
          </p:cNvSpPr>
          <p:nvPr>
            <p:ph idx="1"/>
          </p:nvPr>
        </p:nvSpPr>
        <p:spPr/>
        <p:txBody>
          <a:bodyPr>
            <a:normAutofit fontScale="92500"/>
          </a:bodyPr>
          <a:lstStyle/>
          <a:p>
            <a:r>
              <a:rPr lang="en-US" dirty="0"/>
              <a:t>Digital Certificates – X.509 public key infrastructure standard to associate a public key with an identity contained in a certificate.</a:t>
            </a:r>
          </a:p>
          <a:p>
            <a:r>
              <a:rPr lang="en-US" dirty="0"/>
              <a:t>Issued by a CA</a:t>
            </a:r>
          </a:p>
          <a:p>
            <a:r>
              <a:rPr lang="en-US" dirty="0"/>
              <a:t>Issued to each device – for fine grained management including certificate revocation</a:t>
            </a:r>
          </a:p>
          <a:p>
            <a:r>
              <a:rPr lang="en-US" dirty="0"/>
              <a:t>Support for rotation and replacement of certificates</a:t>
            </a:r>
          </a:p>
          <a:p>
            <a:r>
              <a:rPr lang="en-US" dirty="0"/>
              <a:t>Better than identification and authentication mechanisms because of the use of asymmetric keys (private keys can be burnt into secure storage on a device- sensitive cryptographic material never leaves the device)</a:t>
            </a:r>
          </a:p>
          <a:p>
            <a:r>
              <a:rPr lang="en-US" dirty="0"/>
              <a:t>Certificate Signing Algorithms: SHA256WITHRSA, ECDSA-WITH-SHA512</a:t>
            </a:r>
          </a:p>
        </p:txBody>
      </p:sp>
    </p:spTree>
    <p:extLst>
      <p:ext uri="{BB962C8B-B14F-4D97-AF65-F5344CB8AC3E}">
        <p14:creationId xmlns:p14="http://schemas.microsoft.com/office/powerpoint/2010/main" val="33322271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4DD6BE83-1A8C-42C9-852E-113C44C6C8DA}"/>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xmlns="" id="{B7C2E6B3-1805-458B-9AE1-EE0DD6E617EB}"/>
              </a:ext>
            </a:extLst>
          </p:cNvPr>
          <p:cNvPicPr>
            <a:picLocks noGrp="1" noChangeAspect="1"/>
          </p:cNvPicPr>
          <p:nvPr>
            <p:ph idx="1"/>
          </p:nvPr>
        </p:nvPicPr>
        <p:blipFill>
          <a:blip r:embed="rId2"/>
          <a:stretch>
            <a:fillRect/>
          </a:stretch>
        </p:blipFill>
        <p:spPr>
          <a:xfrm>
            <a:off x="1016977" y="365125"/>
            <a:ext cx="10158045" cy="6054261"/>
          </a:xfrm>
          <a:prstGeom prst="rect">
            <a:avLst/>
          </a:prstGeom>
        </p:spPr>
      </p:pic>
    </p:spTree>
    <p:extLst>
      <p:ext uri="{BB962C8B-B14F-4D97-AF65-F5344CB8AC3E}">
        <p14:creationId xmlns:p14="http://schemas.microsoft.com/office/powerpoint/2010/main" val="35639808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10;                A high-level view of AWS IoT&#10;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1121" y="1933575"/>
            <a:ext cx="7957719" cy="3848099"/>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5141912" y="361950"/>
            <a:ext cx="1849438" cy="676275"/>
          </a:xfrm>
          <a:prstGeom prst="roundRect">
            <a:avLst/>
          </a:prstGeom>
          <a:solidFill>
            <a:schemeClr val="accent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Times New Roman" panose="02020603050405020304" pitchFamily="18" charset="0"/>
                <a:cs typeface="Times New Roman" panose="02020603050405020304" pitchFamily="18" charset="0"/>
              </a:rPr>
              <a:t>Architecture</a:t>
            </a: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00677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DBE5F5-2A8B-40F2-8EE9-754C54EBA79B}"/>
              </a:ext>
            </a:extLst>
          </p:cNvPr>
          <p:cNvSpPr>
            <a:spLocks noGrp="1"/>
          </p:cNvSpPr>
          <p:nvPr>
            <p:ph type="title"/>
          </p:nvPr>
        </p:nvSpPr>
        <p:spPr/>
        <p:txBody>
          <a:bodyPr/>
          <a:lstStyle/>
          <a:p>
            <a:r>
              <a:rPr lang="en-US" dirty="0"/>
              <a:t>IAM Users, Groups, and Roles</a:t>
            </a:r>
          </a:p>
        </p:txBody>
      </p:sp>
      <p:sp>
        <p:nvSpPr>
          <p:cNvPr id="3" name="Content Placeholder 2">
            <a:extLst>
              <a:ext uri="{FF2B5EF4-FFF2-40B4-BE49-F238E27FC236}">
                <a16:creationId xmlns:a16="http://schemas.microsoft.com/office/drawing/2014/main" xmlns="" id="{459BEC37-AFAB-4B78-85DD-5D7BEF3A9689}"/>
              </a:ext>
            </a:extLst>
          </p:cNvPr>
          <p:cNvSpPr>
            <a:spLocks noGrp="1"/>
          </p:cNvSpPr>
          <p:nvPr>
            <p:ph idx="1"/>
          </p:nvPr>
        </p:nvSpPr>
        <p:spPr/>
        <p:txBody>
          <a:bodyPr/>
          <a:lstStyle/>
          <a:p>
            <a:r>
              <a:rPr lang="en-US" dirty="0"/>
              <a:t>For identity and access management in AWS</a:t>
            </a:r>
          </a:p>
          <a:p>
            <a:r>
              <a:rPr lang="en-US" dirty="0"/>
              <a:t>Also allow access to other AWS resources (</a:t>
            </a:r>
            <a:r>
              <a:rPr lang="en-US" dirty="0" err="1"/>
              <a:t>eg.</a:t>
            </a:r>
            <a:r>
              <a:rPr lang="en-US" dirty="0"/>
              <a:t> Publishing state with Dynamo DB)</a:t>
            </a:r>
          </a:p>
          <a:p>
            <a:r>
              <a:rPr lang="en-US" dirty="0"/>
              <a:t>Identified by name, Amazon resource name (ARN), password, access keys, SSH keys etc.</a:t>
            </a:r>
          </a:p>
          <a:p>
            <a:r>
              <a:rPr lang="en-US" dirty="0"/>
              <a:t>Works on the principle of least privilege.</a:t>
            </a:r>
          </a:p>
        </p:txBody>
      </p:sp>
    </p:spTree>
    <p:extLst>
      <p:ext uri="{BB962C8B-B14F-4D97-AF65-F5344CB8AC3E}">
        <p14:creationId xmlns:p14="http://schemas.microsoft.com/office/powerpoint/2010/main" val="27639691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CD480A-B582-4DC4-BE1A-89A6B73CCB8B}"/>
              </a:ext>
            </a:extLst>
          </p:cNvPr>
          <p:cNvSpPr>
            <a:spLocks noGrp="1"/>
          </p:cNvSpPr>
          <p:nvPr>
            <p:ph type="title"/>
          </p:nvPr>
        </p:nvSpPr>
        <p:spPr/>
        <p:txBody>
          <a:bodyPr/>
          <a:lstStyle/>
          <a:p>
            <a:r>
              <a:rPr lang="en-US" dirty="0"/>
              <a:t>Amazon Cognito Identities</a:t>
            </a:r>
          </a:p>
        </p:txBody>
      </p:sp>
      <p:sp>
        <p:nvSpPr>
          <p:cNvPr id="3" name="Content Placeholder 2">
            <a:extLst>
              <a:ext uri="{FF2B5EF4-FFF2-40B4-BE49-F238E27FC236}">
                <a16:creationId xmlns:a16="http://schemas.microsoft.com/office/drawing/2014/main" xmlns="" id="{7C3B8D10-14AB-46A3-B4EF-2FD321F02425}"/>
              </a:ext>
            </a:extLst>
          </p:cNvPr>
          <p:cNvSpPr>
            <a:spLocks noGrp="1"/>
          </p:cNvSpPr>
          <p:nvPr>
            <p:ph idx="1"/>
          </p:nvPr>
        </p:nvSpPr>
        <p:spPr/>
        <p:txBody>
          <a:bodyPr/>
          <a:lstStyle/>
          <a:p>
            <a:r>
              <a:rPr lang="en-US" dirty="0"/>
              <a:t>Exchange a token from your identity provider (or Login with Amazon, Facebook or Google) for AWS security credentials. </a:t>
            </a:r>
          </a:p>
          <a:p>
            <a:r>
              <a:rPr lang="en-US" dirty="0"/>
              <a:t>The credentials are used for role based access control </a:t>
            </a:r>
          </a:p>
          <a:p>
            <a:r>
              <a:rPr lang="en-US" dirty="0"/>
              <a:t>Give the users a set of temporary, limited privilege credentials to access AWS resources. (Defining IAM roles)</a:t>
            </a:r>
          </a:p>
          <a:p>
            <a:r>
              <a:rPr lang="en-US" dirty="0"/>
              <a:t>AWS IoT allows policy attachment to Amazon Cognito identities.</a:t>
            </a:r>
          </a:p>
        </p:txBody>
      </p:sp>
    </p:spTree>
    <p:extLst>
      <p:ext uri="{BB962C8B-B14F-4D97-AF65-F5344CB8AC3E}">
        <p14:creationId xmlns:p14="http://schemas.microsoft.com/office/powerpoint/2010/main" val="1606627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063085-5A4B-4465-B24D-B65BD0D40F56}"/>
              </a:ext>
            </a:extLst>
          </p:cNvPr>
          <p:cNvSpPr>
            <a:spLocks noGrp="1"/>
          </p:cNvSpPr>
          <p:nvPr>
            <p:ph type="title"/>
          </p:nvPr>
        </p:nvSpPr>
        <p:spPr/>
        <p:txBody>
          <a:bodyPr/>
          <a:lstStyle/>
          <a:p>
            <a:r>
              <a:rPr lang="en-US" dirty="0"/>
              <a:t>Identity Federation</a:t>
            </a:r>
          </a:p>
        </p:txBody>
      </p:sp>
      <p:sp>
        <p:nvSpPr>
          <p:cNvPr id="3" name="Content Placeholder 2">
            <a:extLst>
              <a:ext uri="{FF2B5EF4-FFF2-40B4-BE49-F238E27FC236}">
                <a16:creationId xmlns:a16="http://schemas.microsoft.com/office/drawing/2014/main" xmlns="" id="{58D029E2-CFFB-4B4D-A425-751F63A76D81}"/>
              </a:ext>
            </a:extLst>
          </p:cNvPr>
          <p:cNvSpPr>
            <a:spLocks noGrp="1"/>
          </p:cNvSpPr>
          <p:nvPr>
            <p:ph idx="1"/>
          </p:nvPr>
        </p:nvSpPr>
        <p:spPr/>
        <p:txBody>
          <a:bodyPr/>
          <a:lstStyle/>
          <a:p>
            <a:r>
              <a:rPr lang="en-US" dirty="0"/>
              <a:t>Used for web and desktop applications.</a:t>
            </a:r>
          </a:p>
          <a:p>
            <a:r>
              <a:rPr lang="en-US" dirty="0"/>
              <a:t>Used to manage access to AWS Cloud resources centrally (Single sign on)</a:t>
            </a:r>
          </a:p>
          <a:p>
            <a:r>
              <a:rPr lang="en-US" dirty="0"/>
              <a:t>Uses open standards like SAML (Security Assertion Markup Language) to exchange identity and security information between the identity provider and an application.</a:t>
            </a:r>
          </a:p>
          <a:p>
            <a:endParaRPr lang="en-US" dirty="0"/>
          </a:p>
        </p:txBody>
      </p:sp>
    </p:spTree>
    <p:extLst>
      <p:ext uri="{BB962C8B-B14F-4D97-AF65-F5344CB8AC3E}">
        <p14:creationId xmlns:p14="http://schemas.microsoft.com/office/powerpoint/2010/main" val="28305761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EA0B60-50C2-49A3-8D1D-FF3E22CA55E8}"/>
              </a:ext>
            </a:extLst>
          </p:cNvPr>
          <p:cNvSpPr>
            <a:spLocks noGrp="1"/>
          </p:cNvSpPr>
          <p:nvPr>
            <p:ph type="title"/>
          </p:nvPr>
        </p:nvSpPr>
        <p:spPr/>
        <p:txBody>
          <a:bodyPr/>
          <a:lstStyle/>
          <a:p>
            <a:r>
              <a:rPr lang="en-US" dirty="0"/>
              <a:t>Custom Authentication</a:t>
            </a:r>
          </a:p>
        </p:txBody>
      </p:sp>
      <p:sp>
        <p:nvSpPr>
          <p:cNvPr id="3" name="Content Placeholder 2">
            <a:extLst>
              <a:ext uri="{FF2B5EF4-FFF2-40B4-BE49-F238E27FC236}">
                <a16:creationId xmlns:a16="http://schemas.microsoft.com/office/drawing/2014/main" xmlns="" id="{3B8F284B-78E3-4777-8CAC-4F86F6E6AC82}"/>
              </a:ext>
            </a:extLst>
          </p:cNvPr>
          <p:cNvSpPr>
            <a:spLocks noGrp="1"/>
          </p:cNvSpPr>
          <p:nvPr>
            <p:ph idx="1"/>
          </p:nvPr>
        </p:nvSpPr>
        <p:spPr/>
        <p:txBody>
          <a:bodyPr>
            <a:normAutofit/>
          </a:bodyPr>
          <a:lstStyle/>
          <a:p>
            <a:r>
              <a:rPr lang="en-US" dirty="0"/>
              <a:t>You can manage your own authentication and authorization strategy. </a:t>
            </a:r>
          </a:p>
          <a:p>
            <a:r>
              <a:rPr lang="en-US" dirty="0" err="1"/>
              <a:t>Eg.</a:t>
            </a:r>
            <a:r>
              <a:rPr lang="en-US" dirty="0"/>
              <a:t> OAuth providers, JWTs</a:t>
            </a:r>
          </a:p>
          <a:p>
            <a:r>
              <a:rPr lang="en-US" dirty="0"/>
              <a:t>Returns policy documents used to authorize MQTT/HTTP operations.</a:t>
            </a:r>
          </a:p>
          <a:p>
            <a:r>
              <a:rPr lang="en-US" dirty="0"/>
              <a:t>Custom Authorizer: </a:t>
            </a:r>
          </a:p>
          <a:p>
            <a:pPr lvl="1"/>
            <a:r>
              <a:rPr lang="en-US" sz="2800" dirty="0"/>
              <a:t>Creates token</a:t>
            </a:r>
          </a:p>
          <a:p>
            <a:pPr lvl="1"/>
            <a:r>
              <a:rPr lang="en-US" sz="2800" dirty="0"/>
              <a:t>Generates a signature</a:t>
            </a:r>
          </a:p>
          <a:p>
            <a:pPr lvl="1"/>
            <a:r>
              <a:rPr lang="en-US" sz="2800" dirty="0"/>
              <a:t>Validates the digital signature</a:t>
            </a:r>
          </a:p>
        </p:txBody>
      </p:sp>
    </p:spTree>
    <p:extLst>
      <p:ext uri="{BB962C8B-B14F-4D97-AF65-F5344CB8AC3E}">
        <p14:creationId xmlns:p14="http://schemas.microsoft.com/office/powerpoint/2010/main" val="29290331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4B70DA7-D472-43E4-9C36-6DDE65419212}"/>
              </a:ext>
            </a:extLst>
          </p:cNvPr>
          <p:cNvSpPr>
            <a:spLocks noGrp="1"/>
          </p:cNvSpPr>
          <p:nvPr>
            <p:ph type="title"/>
          </p:nvPr>
        </p:nvSpPr>
        <p:spPr/>
        <p:txBody>
          <a:bodyPr/>
          <a:lstStyle/>
          <a:p>
            <a:r>
              <a:rPr lang="en-US" dirty="0"/>
              <a:t>Authorization</a:t>
            </a:r>
          </a:p>
        </p:txBody>
      </p:sp>
      <p:sp>
        <p:nvSpPr>
          <p:cNvPr id="3" name="Content Placeholder 2">
            <a:extLst>
              <a:ext uri="{FF2B5EF4-FFF2-40B4-BE49-F238E27FC236}">
                <a16:creationId xmlns:a16="http://schemas.microsoft.com/office/drawing/2014/main" xmlns="" id="{73205BDF-4554-4509-B847-E865646776F0}"/>
              </a:ext>
            </a:extLst>
          </p:cNvPr>
          <p:cNvSpPr>
            <a:spLocks noGrp="1"/>
          </p:cNvSpPr>
          <p:nvPr>
            <p:ph idx="1"/>
          </p:nvPr>
        </p:nvSpPr>
        <p:spPr/>
        <p:txBody>
          <a:bodyPr/>
          <a:lstStyle/>
          <a:p>
            <a:r>
              <a:rPr lang="en-US" dirty="0"/>
              <a:t>AWS IoT operations:</a:t>
            </a:r>
          </a:p>
          <a:p>
            <a:pPr lvl="1"/>
            <a:r>
              <a:rPr lang="en-US" dirty="0"/>
              <a:t>Control Plane API – create certificates, rules etc.</a:t>
            </a:r>
          </a:p>
          <a:p>
            <a:pPr lvl="1"/>
            <a:r>
              <a:rPr lang="en-US" dirty="0"/>
              <a:t>Data Plane API – send and receive data from AWS IoT</a:t>
            </a:r>
          </a:p>
        </p:txBody>
      </p:sp>
    </p:spTree>
    <p:extLst>
      <p:ext uri="{BB962C8B-B14F-4D97-AF65-F5344CB8AC3E}">
        <p14:creationId xmlns:p14="http://schemas.microsoft.com/office/powerpoint/2010/main" val="12446840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ED30F6D-3BB0-4FED-AA21-F726D9932CF6}"/>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xmlns="" id="{6C3DC53B-D6FA-4C94-8814-605E2F685399}"/>
              </a:ext>
            </a:extLst>
          </p:cNvPr>
          <p:cNvPicPr>
            <a:picLocks noGrp="1" noChangeAspect="1"/>
          </p:cNvPicPr>
          <p:nvPr>
            <p:ph idx="1"/>
          </p:nvPr>
        </p:nvPicPr>
        <p:blipFill>
          <a:blip r:embed="rId2"/>
          <a:stretch>
            <a:fillRect/>
          </a:stretch>
        </p:blipFill>
        <p:spPr>
          <a:xfrm>
            <a:off x="1702025" y="365125"/>
            <a:ext cx="8787949" cy="6368595"/>
          </a:xfrm>
          <a:prstGeom prst="rect">
            <a:avLst/>
          </a:prstGeom>
        </p:spPr>
      </p:pic>
    </p:spTree>
    <p:extLst>
      <p:ext uri="{BB962C8B-B14F-4D97-AF65-F5344CB8AC3E}">
        <p14:creationId xmlns:p14="http://schemas.microsoft.com/office/powerpoint/2010/main" val="6222331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A6B70D-3B24-4817-AEC1-B15B6141E920}"/>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xmlns="" id="{5A7CA245-8A9A-4F53-8ED7-683F5197F057}"/>
              </a:ext>
            </a:extLst>
          </p:cNvPr>
          <p:cNvPicPr>
            <a:picLocks noGrp="1" noChangeAspect="1"/>
          </p:cNvPicPr>
          <p:nvPr>
            <p:ph idx="1"/>
          </p:nvPr>
        </p:nvPicPr>
        <p:blipFill>
          <a:blip r:embed="rId2"/>
          <a:stretch>
            <a:fillRect/>
          </a:stretch>
        </p:blipFill>
        <p:spPr>
          <a:xfrm>
            <a:off x="2156069" y="2566163"/>
            <a:ext cx="7879862" cy="2543236"/>
          </a:xfrm>
          <a:prstGeom prst="rect">
            <a:avLst/>
          </a:prstGeom>
        </p:spPr>
      </p:pic>
    </p:spTree>
    <p:extLst>
      <p:ext uri="{BB962C8B-B14F-4D97-AF65-F5344CB8AC3E}">
        <p14:creationId xmlns:p14="http://schemas.microsoft.com/office/powerpoint/2010/main" val="30808167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534573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525" y="0"/>
            <a:ext cx="12192000" cy="6858000"/>
          </a:xfrm>
          <a:prstGeom prst="rect">
            <a:avLst/>
          </a:prstGeom>
        </p:spPr>
      </p:pic>
      <p:sp>
        <p:nvSpPr>
          <p:cNvPr id="5" name="Rounded Rectangle 4"/>
          <p:cNvSpPr/>
          <p:nvPr/>
        </p:nvSpPr>
        <p:spPr>
          <a:xfrm>
            <a:off x="2228850" y="1664494"/>
            <a:ext cx="1809750" cy="366712"/>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lbow Connector 6"/>
          <p:cNvCxnSpPr>
            <a:stCxn id="5" idx="0"/>
          </p:cNvCxnSpPr>
          <p:nvPr/>
        </p:nvCxnSpPr>
        <p:spPr>
          <a:xfrm rot="5400000" flipH="1" flipV="1">
            <a:off x="3239691" y="1122760"/>
            <a:ext cx="435769" cy="647700"/>
          </a:xfrm>
          <a:prstGeom prst="bentConnector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918475" y="1027906"/>
            <a:ext cx="1421351" cy="369332"/>
          </a:xfrm>
          <a:prstGeom prst="rect">
            <a:avLst/>
          </a:prstGeom>
          <a:noFill/>
        </p:spPr>
        <p:txBody>
          <a:bodyPr wrap="none" rtlCol="0">
            <a:spAutoFit/>
          </a:bodyPr>
          <a:lstStyle/>
          <a:p>
            <a:r>
              <a:rPr lang="en-US" dirty="0" smtClean="0">
                <a:solidFill>
                  <a:srgbClr val="C00000"/>
                </a:solidFill>
              </a:rPr>
              <a:t>Cloud Region</a:t>
            </a:r>
            <a:endParaRPr lang="en-US" dirty="0">
              <a:solidFill>
                <a:srgbClr val="C00000"/>
              </a:solidFill>
            </a:endParaRPr>
          </a:p>
        </p:txBody>
      </p:sp>
      <p:sp>
        <p:nvSpPr>
          <p:cNvPr id="9" name="Rounded Rectangle 8"/>
          <p:cNvSpPr/>
          <p:nvPr/>
        </p:nvSpPr>
        <p:spPr>
          <a:xfrm>
            <a:off x="3209925" y="3479007"/>
            <a:ext cx="828675" cy="416718"/>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V="1">
            <a:off x="4038600" y="3667125"/>
            <a:ext cx="542925"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581525" y="3429000"/>
            <a:ext cx="1424236" cy="369332"/>
          </a:xfrm>
          <a:prstGeom prst="rect">
            <a:avLst/>
          </a:prstGeom>
          <a:noFill/>
        </p:spPr>
        <p:txBody>
          <a:bodyPr wrap="none" rtlCol="0">
            <a:spAutoFit/>
          </a:bodyPr>
          <a:lstStyle/>
          <a:p>
            <a:r>
              <a:rPr lang="en-US" dirty="0" smtClean="0">
                <a:solidFill>
                  <a:srgbClr val="C00000"/>
                </a:solidFill>
              </a:rPr>
              <a:t>Device Name</a:t>
            </a:r>
            <a:endParaRPr lang="en-US" dirty="0">
              <a:solidFill>
                <a:srgbClr val="C00000"/>
              </a:solidFill>
            </a:endParaRPr>
          </a:p>
        </p:txBody>
      </p:sp>
      <p:sp>
        <p:nvSpPr>
          <p:cNvPr id="14" name="Rounded Rectangle 13"/>
          <p:cNvSpPr/>
          <p:nvPr/>
        </p:nvSpPr>
        <p:spPr>
          <a:xfrm>
            <a:off x="4038600" y="2719149"/>
            <a:ext cx="1508649" cy="316706"/>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a:stCxn id="14" idx="3"/>
          </p:cNvCxnSpPr>
          <p:nvPr/>
        </p:nvCxnSpPr>
        <p:spPr>
          <a:xfrm flipV="1">
            <a:off x="5547249" y="2857262"/>
            <a:ext cx="758301"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235176" y="2647951"/>
            <a:ext cx="1741695" cy="369332"/>
          </a:xfrm>
          <a:prstGeom prst="rect">
            <a:avLst/>
          </a:prstGeom>
          <a:noFill/>
        </p:spPr>
        <p:txBody>
          <a:bodyPr wrap="none" rtlCol="0">
            <a:spAutoFit/>
          </a:bodyPr>
          <a:lstStyle/>
          <a:p>
            <a:r>
              <a:rPr lang="en-US" dirty="0" smtClean="0">
                <a:solidFill>
                  <a:srgbClr val="C00000"/>
                </a:solidFill>
              </a:rPr>
              <a:t>Installation Time</a:t>
            </a:r>
            <a:endParaRPr lang="en-US" dirty="0">
              <a:solidFill>
                <a:srgbClr val="C00000"/>
              </a:solidFill>
            </a:endParaRPr>
          </a:p>
        </p:txBody>
      </p:sp>
      <p:sp>
        <p:nvSpPr>
          <p:cNvPr id="18" name="Rounded Rectangle 17"/>
          <p:cNvSpPr/>
          <p:nvPr/>
        </p:nvSpPr>
        <p:spPr>
          <a:xfrm>
            <a:off x="2858247" y="2977515"/>
            <a:ext cx="1180353" cy="353060"/>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4038600" y="3229928"/>
            <a:ext cx="1086597"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121911" y="3029189"/>
            <a:ext cx="2113802" cy="369332"/>
          </a:xfrm>
          <a:prstGeom prst="rect">
            <a:avLst/>
          </a:prstGeom>
          <a:noFill/>
        </p:spPr>
        <p:txBody>
          <a:bodyPr wrap="square" rtlCol="0">
            <a:spAutoFit/>
          </a:bodyPr>
          <a:lstStyle/>
          <a:p>
            <a:r>
              <a:rPr lang="en-US" dirty="0" smtClean="0">
                <a:solidFill>
                  <a:srgbClr val="C00000"/>
                </a:solidFill>
              </a:rPr>
              <a:t>Serial Number</a:t>
            </a:r>
            <a:endParaRPr lang="en-US" dirty="0">
              <a:solidFill>
                <a:srgbClr val="C00000"/>
              </a:solidFill>
            </a:endParaRPr>
          </a:p>
        </p:txBody>
      </p:sp>
    </p:spTree>
    <p:extLst>
      <p:ext uri="{BB962C8B-B14F-4D97-AF65-F5344CB8AC3E}">
        <p14:creationId xmlns:p14="http://schemas.microsoft.com/office/powerpoint/2010/main" val="23095043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96664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36328" t="18611" b="15695"/>
          <a:stretch/>
        </p:blipFill>
        <p:spPr>
          <a:xfrm>
            <a:off x="0" y="-64429"/>
            <a:ext cx="12192000" cy="6922429"/>
          </a:xfrm>
          <a:prstGeom prst="rect">
            <a:avLst/>
          </a:prstGeom>
        </p:spPr>
      </p:pic>
    </p:spTree>
    <p:extLst>
      <p:ext uri="{BB962C8B-B14F-4D97-AF65-F5344CB8AC3E}">
        <p14:creationId xmlns:p14="http://schemas.microsoft.com/office/powerpoint/2010/main" val="15200476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60000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714473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0" y="0"/>
            <a:ext cx="12192000" cy="6858000"/>
          </a:xfrm>
          <a:prstGeom prst="rect">
            <a:avLst/>
          </a:prstGeom>
        </p:spPr>
      </p:pic>
      <p:sp>
        <p:nvSpPr>
          <p:cNvPr id="6" name="Rounded Rectangle 5"/>
          <p:cNvSpPr/>
          <p:nvPr/>
        </p:nvSpPr>
        <p:spPr>
          <a:xfrm>
            <a:off x="10125075" y="3571874"/>
            <a:ext cx="1143000" cy="228601"/>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9286875" y="3440110"/>
            <a:ext cx="838200" cy="255590"/>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65127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6" name="Rounded Rectangle 5"/>
          <p:cNvSpPr/>
          <p:nvPr/>
        </p:nvSpPr>
        <p:spPr>
          <a:xfrm>
            <a:off x="10134600" y="1192213"/>
            <a:ext cx="1057275" cy="258763"/>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9296400" y="1060449"/>
            <a:ext cx="752475" cy="263526"/>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18625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5" name="Rounded Rectangle 4"/>
          <p:cNvSpPr/>
          <p:nvPr/>
        </p:nvSpPr>
        <p:spPr>
          <a:xfrm>
            <a:off x="10096500" y="5918200"/>
            <a:ext cx="447675" cy="258763"/>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9258300" y="5786436"/>
            <a:ext cx="752475" cy="214314"/>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08911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5" name="Rounded Rectangle 4"/>
          <p:cNvSpPr/>
          <p:nvPr/>
        </p:nvSpPr>
        <p:spPr>
          <a:xfrm>
            <a:off x="10163175" y="3565525"/>
            <a:ext cx="1000125" cy="244475"/>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9324975" y="3433761"/>
            <a:ext cx="752475" cy="214314"/>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074510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5" name="TextBox 4"/>
          <p:cNvSpPr txBox="1"/>
          <p:nvPr/>
        </p:nvSpPr>
        <p:spPr>
          <a:xfrm>
            <a:off x="9105900" y="3429000"/>
            <a:ext cx="1395703" cy="369332"/>
          </a:xfrm>
          <a:prstGeom prst="rect">
            <a:avLst/>
          </a:prstGeom>
          <a:noFill/>
        </p:spPr>
        <p:txBody>
          <a:bodyPr wrap="none" rtlCol="0">
            <a:spAutoFit/>
          </a:bodyPr>
          <a:lstStyle/>
          <a:p>
            <a:r>
              <a:rPr lang="en-US" dirty="0" smtClean="0"/>
              <a:t>Analyze Data</a:t>
            </a:r>
            <a:endParaRPr lang="en-US" dirty="0"/>
          </a:p>
        </p:txBody>
      </p:sp>
    </p:spTree>
    <p:extLst>
      <p:ext uri="{BB962C8B-B14F-4D97-AF65-F5344CB8AC3E}">
        <p14:creationId xmlns:p14="http://schemas.microsoft.com/office/powerpoint/2010/main" val="191678677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840753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5" name="TextBox 4"/>
          <p:cNvSpPr txBox="1"/>
          <p:nvPr/>
        </p:nvSpPr>
        <p:spPr>
          <a:xfrm>
            <a:off x="5257693" y="5317152"/>
            <a:ext cx="1676613" cy="1200329"/>
          </a:xfrm>
          <a:prstGeom prst="rect">
            <a:avLst/>
          </a:prstGeom>
          <a:noFill/>
        </p:spPr>
        <p:txBody>
          <a:bodyPr wrap="none" rtlCol="0">
            <a:spAutoFit/>
          </a:bodyPr>
          <a:lstStyle/>
          <a:p>
            <a:pPr algn="ctr"/>
            <a:r>
              <a:rPr lang="en-US" b="1" dirty="0" smtClean="0">
                <a:solidFill>
                  <a:srgbClr val="C00000"/>
                </a:solidFill>
              </a:rPr>
              <a:t>Create Rules:</a:t>
            </a:r>
          </a:p>
          <a:p>
            <a:pPr marL="285750" indent="-285750">
              <a:buFontTx/>
              <a:buChar char="-"/>
            </a:pPr>
            <a:r>
              <a:rPr lang="en-US" dirty="0" smtClean="0">
                <a:solidFill>
                  <a:srgbClr val="C00000"/>
                </a:solidFill>
              </a:rPr>
              <a:t>SELECT</a:t>
            </a:r>
          </a:p>
          <a:p>
            <a:pPr marL="285750" indent="-285750">
              <a:buFontTx/>
              <a:buChar char="-"/>
            </a:pPr>
            <a:r>
              <a:rPr lang="en-US" dirty="0" smtClean="0">
                <a:solidFill>
                  <a:srgbClr val="C00000"/>
                </a:solidFill>
              </a:rPr>
              <a:t>FILTER</a:t>
            </a:r>
          </a:p>
          <a:p>
            <a:pPr marL="285750" indent="-285750">
              <a:buFontTx/>
              <a:buChar char="-"/>
            </a:pPr>
            <a:r>
              <a:rPr lang="en-US" dirty="0" smtClean="0">
                <a:solidFill>
                  <a:srgbClr val="C00000"/>
                </a:solidFill>
              </a:rPr>
              <a:t>TRANSFORM</a:t>
            </a:r>
            <a:endParaRPr lang="en-US" dirty="0">
              <a:solidFill>
                <a:srgbClr val="C00000"/>
              </a:solidFill>
            </a:endParaRPr>
          </a:p>
        </p:txBody>
      </p:sp>
    </p:spTree>
    <p:extLst>
      <p:ext uri="{BB962C8B-B14F-4D97-AF65-F5344CB8AC3E}">
        <p14:creationId xmlns:p14="http://schemas.microsoft.com/office/powerpoint/2010/main" val="89754688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211232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3360" t="1389" r="4766" b="1389"/>
          <a:stretch/>
        </p:blipFill>
        <p:spPr>
          <a:xfrm>
            <a:off x="409575" y="95250"/>
            <a:ext cx="11201400" cy="6667500"/>
          </a:xfrm>
          <a:prstGeom prst="rect">
            <a:avLst/>
          </a:prstGeom>
        </p:spPr>
      </p:pic>
    </p:spTree>
    <p:extLst>
      <p:ext uri="{BB962C8B-B14F-4D97-AF65-F5344CB8AC3E}">
        <p14:creationId xmlns:p14="http://schemas.microsoft.com/office/powerpoint/2010/main" val="129361769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7559216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5529123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12109" t="21389" r="14063" b="14723"/>
          <a:stretch/>
        </p:blipFill>
        <p:spPr>
          <a:xfrm>
            <a:off x="511296" y="517525"/>
            <a:ext cx="11186180" cy="5445125"/>
          </a:xfrm>
          <a:prstGeom prst="rect">
            <a:avLst/>
          </a:prstGeom>
        </p:spPr>
      </p:pic>
    </p:spTree>
    <p:extLst>
      <p:ext uri="{BB962C8B-B14F-4D97-AF65-F5344CB8AC3E}">
        <p14:creationId xmlns:p14="http://schemas.microsoft.com/office/powerpoint/2010/main" val="336054810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rotWithShape="1">
          <a:blip r:embed="rId2"/>
          <a:srcRect l="15547" t="20278" r="17579" b="10556"/>
          <a:stretch/>
        </p:blipFill>
        <p:spPr>
          <a:xfrm>
            <a:off x="923925" y="20786"/>
            <a:ext cx="10387011" cy="5313213"/>
          </a:xfrm>
          <a:prstGeom prst="rect">
            <a:avLst/>
          </a:prstGeom>
        </p:spPr>
      </p:pic>
      <p:pic>
        <p:nvPicPr>
          <p:cNvPr id="6" name="Picture 5"/>
          <p:cNvPicPr>
            <a:picLocks noChangeAspect="1"/>
          </p:cNvPicPr>
          <p:nvPr/>
        </p:nvPicPr>
        <p:blipFill rotWithShape="1">
          <a:blip r:embed="rId3"/>
          <a:srcRect l="15938" t="55695" r="17031" b="22083"/>
          <a:stretch/>
        </p:blipFill>
        <p:spPr>
          <a:xfrm>
            <a:off x="1066800" y="5333999"/>
            <a:ext cx="10244137" cy="1524001"/>
          </a:xfrm>
          <a:prstGeom prst="rect">
            <a:avLst/>
          </a:prstGeom>
        </p:spPr>
      </p:pic>
      <p:sp>
        <p:nvSpPr>
          <p:cNvPr id="7" name="Rounded Rectangle 6"/>
          <p:cNvSpPr/>
          <p:nvPr/>
        </p:nvSpPr>
        <p:spPr>
          <a:xfrm>
            <a:off x="1162050" y="5467350"/>
            <a:ext cx="7353300" cy="46672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432793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15469" t="26250" r="16875" b="19861"/>
          <a:stretch/>
        </p:blipFill>
        <p:spPr>
          <a:xfrm>
            <a:off x="558590" y="876300"/>
            <a:ext cx="10884814" cy="4876800"/>
          </a:xfrm>
          <a:prstGeom prst="rect">
            <a:avLst/>
          </a:prstGeom>
        </p:spPr>
      </p:pic>
    </p:spTree>
    <p:extLst>
      <p:ext uri="{BB962C8B-B14F-4D97-AF65-F5344CB8AC3E}">
        <p14:creationId xmlns:p14="http://schemas.microsoft.com/office/powerpoint/2010/main" val="220234827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15703" t="21111" r="17578" b="10695"/>
          <a:stretch/>
        </p:blipFill>
        <p:spPr>
          <a:xfrm>
            <a:off x="776287" y="365125"/>
            <a:ext cx="10639425" cy="6117046"/>
          </a:xfrm>
          <a:prstGeom prst="rect">
            <a:avLst/>
          </a:prstGeom>
        </p:spPr>
      </p:pic>
    </p:spTree>
    <p:extLst>
      <p:ext uri="{BB962C8B-B14F-4D97-AF65-F5344CB8AC3E}">
        <p14:creationId xmlns:p14="http://schemas.microsoft.com/office/powerpoint/2010/main" val="132548093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15782" t="20694" r="17030" b="10694"/>
          <a:stretch/>
        </p:blipFill>
        <p:spPr>
          <a:xfrm>
            <a:off x="529294" y="365125"/>
            <a:ext cx="10824506" cy="6217799"/>
          </a:xfrm>
          <a:prstGeom prst="rect">
            <a:avLst/>
          </a:prstGeom>
        </p:spPr>
      </p:pic>
      <p:sp>
        <p:nvSpPr>
          <p:cNvPr id="5" name="Rounded Rectangle 4"/>
          <p:cNvSpPr/>
          <p:nvPr/>
        </p:nvSpPr>
        <p:spPr>
          <a:xfrm>
            <a:off x="9772650" y="2362200"/>
            <a:ext cx="1190625" cy="39052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221868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16016" t="27235" r="39452" b="60278"/>
          <a:stretch/>
        </p:blipFill>
        <p:spPr>
          <a:xfrm>
            <a:off x="466724" y="2123767"/>
            <a:ext cx="11234621" cy="1771958"/>
          </a:xfrm>
          <a:prstGeom prst="rect">
            <a:avLst/>
          </a:prstGeom>
        </p:spPr>
      </p:pic>
      <p:sp>
        <p:nvSpPr>
          <p:cNvPr id="7" name="Rounded Rectangle 6"/>
          <p:cNvSpPr/>
          <p:nvPr/>
        </p:nvSpPr>
        <p:spPr>
          <a:xfrm>
            <a:off x="4971256" y="361950"/>
            <a:ext cx="2249488" cy="676275"/>
          </a:xfrm>
          <a:prstGeom prst="roundRect">
            <a:avLst/>
          </a:prstGeom>
          <a:solidFill>
            <a:schemeClr val="accent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Times New Roman" panose="02020603050405020304" pitchFamily="18" charset="0"/>
                <a:cs typeface="Times New Roman" panose="02020603050405020304" pitchFamily="18" charset="0"/>
              </a:rPr>
              <a:t>Certificate and Keys</a:t>
            </a: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849523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24376" t="19444" r="25703" b="19583"/>
          <a:stretch/>
        </p:blipFill>
        <p:spPr>
          <a:xfrm>
            <a:off x="1266825" y="365125"/>
            <a:ext cx="9187525" cy="6311930"/>
          </a:xfrm>
          <a:prstGeom prst="rect">
            <a:avLst/>
          </a:prstGeom>
        </p:spPr>
      </p:pic>
    </p:spTree>
    <p:extLst>
      <p:ext uri="{BB962C8B-B14F-4D97-AF65-F5344CB8AC3E}">
        <p14:creationId xmlns:p14="http://schemas.microsoft.com/office/powerpoint/2010/main" val="340858473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t="18750" b="9445"/>
          <a:stretch/>
        </p:blipFill>
        <p:spPr>
          <a:xfrm>
            <a:off x="0" y="647700"/>
            <a:ext cx="12192000" cy="4924426"/>
          </a:xfrm>
          <a:prstGeom prst="rect">
            <a:avLst/>
          </a:prstGeom>
        </p:spPr>
      </p:pic>
    </p:spTree>
    <p:extLst>
      <p:ext uri="{BB962C8B-B14F-4D97-AF65-F5344CB8AC3E}">
        <p14:creationId xmlns:p14="http://schemas.microsoft.com/office/powerpoint/2010/main" val="25312728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187" t="2084" r="8516" b="2222"/>
          <a:stretch/>
        </p:blipFill>
        <p:spPr>
          <a:xfrm>
            <a:off x="266700" y="142875"/>
            <a:ext cx="10887075" cy="6562726"/>
          </a:xfrm>
          <a:prstGeom prst="rect">
            <a:avLst/>
          </a:prstGeom>
        </p:spPr>
      </p:pic>
      <p:sp>
        <p:nvSpPr>
          <p:cNvPr id="5" name="TextBox 4"/>
          <p:cNvSpPr txBox="1"/>
          <p:nvPr/>
        </p:nvSpPr>
        <p:spPr>
          <a:xfrm>
            <a:off x="266700" y="4438650"/>
            <a:ext cx="2007730" cy="830997"/>
          </a:xfrm>
          <a:prstGeom prst="rect">
            <a:avLst/>
          </a:prstGeom>
          <a:noFill/>
        </p:spPr>
        <p:txBody>
          <a:bodyPr wrap="none" rtlCol="0">
            <a:spAutoFit/>
          </a:bodyPr>
          <a:lstStyle/>
          <a:p>
            <a:pPr algn="ctr"/>
            <a:r>
              <a:rPr lang="en-US" sz="1600" dirty="0" smtClean="0"/>
              <a:t>Set up codes </a:t>
            </a:r>
            <a:br>
              <a:rPr lang="en-US" sz="1600" dirty="0" smtClean="0"/>
            </a:br>
            <a:r>
              <a:rPr lang="en-US" sz="1600" dirty="0" smtClean="0"/>
              <a:t>in device to </a:t>
            </a:r>
            <a:br>
              <a:rPr lang="en-US" sz="1600" dirty="0" smtClean="0"/>
            </a:br>
            <a:r>
              <a:rPr lang="en-US" sz="1600" dirty="0" smtClean="0"/>
              <a:t>connect with AWS </a:t>
            </a:r>
            <a:r>
              <a:rPr lang="en-US" sz="1600" dirty="0" err="1" smtClean="0"/>
              <a:t>IoT</a:t>
            </a:r>
            <a:endParaRPr lang="en-US" sz="1600" dirty="0"/>
          </a:p>
        </p:txBody>
      </p:sp>
    </p:spTree>
    <p:extLst>
      <p:ext uri="{BB962C8B-B14F-4D97-AF65-F5344CB8AC3E}">
        <p14:creationId xmlns:p14="http://schemas.microsoft.com/office/powerpoint/2010/main" val="93085401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24844" t="18195" r="24922" b="35000"/>
          <a:stretch/>
        </p:blipFill>
        <p:spPr>
          <a:xfrm>
            <a:off x="728114" y="190498"/>
            <a:ext cx="9995596" cy="5238751"/>
          </a:xfrm>
          <a:prstGeom prst="rect">
            <a:avLst/>
          </a:prstGeom>
        </p:spPr>
      </p:pic>
      <p:pic>
        <p:nvPicPr>
          <p:cNvPr id="5" name="Picture 4"/>
          <p:cNvPicPr>
            <a:picLocks noChangeAspect="1"/>
          </p:cNvPicPr>
          <p:nvPr/>
        </p:nvPicPr>
        <p:blipFill rotWithShape="1">
          <a:blip r:embed="rId3"/>
          <a:srcRect l="34922" t="44168" r="19688" b="51526"/>
          <a:stretch/>
        </p:blipFill>
        <p:spPr>
          <a:xfrm>
            <a:off x="2512617" y="3295650"/>
            <a:ext cx="6426589" cy="342900"/>
          </a:xfrm>
          <a:prstGeom prst="rect">
            <a:avLst/>
          </a:prstGeom>
        </p:spPr>
      </p:pic>
    </p:spTree>
    <p:extLst>
      <p:ext uri="{BB962C8B-B14F-4D97-AF65-F5344CB8AC3E}">
        <p14:creationId xmlns:p14="http://schemas.microsoft.com/office/powerpoint/2010/main" val="371568061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16172" t="18889" r="16875" b="12083"/>
          <a:stretch/>
        </p:blipFill>
        <p:spPr>
          <a:xfrm>
            <a:off x="838200" y="495300"/>
            <a:ext cx="10139661" cy="5880293"/>
          </a:xfrm>
          <a:prstGeom prst="rect">
            <a:avLst/>
          </a:prstGeom>
        </p:spPr>
      </p:pic>
    </p:spTree>
    <p:extLst>
      <p:ext uri="{BB962C8B-B14F-4D97-AF65-F5344CB8AC3E}">
        <p14:creationId xmlns:p14="http://schemas.microsoft.com/office/powerpoint/2010/main" val="192292963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t="12361" r="3438" b="25416"/>
          <a:stretch/>
        </p:blipFill>
        <p:spPr>
          <a:xfrm>
            <a:off x="0" y="828674"/>
            <a:ext cx="12192000" cy="4267201"/>
          </a:xfrm>
          <a:prstGeom prst="rect">
            <a:avLst/>
          </a:prstGeom>
        </p:spPr>
      </p:pic>
    </p:spTree>
    <p:extLst>
      <p:ext uri="{BB962C8B-B14F-4D97-AF65-F5344CB8AC3E}">
        <p14:creationId xmlns:p14="http://schemas.microsoft.com/office/powerpoint/2010/main" val="397589509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4765" t="12500" r="10703" b="12639"/>
          <a:stretch/>
        </p:blipFill>
        <p:spPr>
          <a:xfrm>
            <a:off x="0" y="857250"/>
            <a:ext cx="12192000" cy="5133975"/>
          </a:xfrm>
          <a:prstGeom prst="rect">
            <a:avLst/>
          </a:prstGeom>
        </p:spPr>
      </p:pic>
    </p:spTree>
    <p:extLst>
      <p:ext uri="{BB962C8B-B14F-4D97-AF65-F5344CB8AC3E}">
        <p14:creationId xmlns:p14="http://schemas.microsoft.com/office/powerpoint/2010/main" val="345535693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t="12639" b="16528"/>
          <a:stretch/>
        </p:blipFill>
        <p:spPr>
          <a:xfrm>
            <a:off x="0" y="866774"/>
            <a:ext cx="12192000" cy="4857751"/>
          </a:xfrm>
          <a:prstGeom prst="rect">
            <a:avLst/>
          </a:prstGeom>
        </p:spPr>
      </p:pic>
    </p:spTree>
    <p:extLst>
      <p:ext uri="{BB962C8B-B14F-4D97-AF65-F5344CB8AC3E}">
        <p14:creationId xmlns:p14="http://schemas.microsoft.com/office/powerpoint/2010/main" val="194657191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t="12917" b="11944"/>
          <a:stretch/>
        </p:blipFill>
        <p:spPr>
          <a:xfrm>
            <a:off x="0" y="885825"/>
            <a:ext cx="12192000" cy="5153026"/>
          </a:xfrm>
          <a:prstGeom prst="rect">
            <a:avLst/>
          </a:prstGeom>
        </p:spPr>
      </p:pic>
    </p:spTree>
    <p:extLst>
      <p:ext uri="{BB962C8B-B14F-4D97-AF65-F5344CB8AC3E}">
        <p14:creationId xmlns:p14="http://schemas.microsoft.com/office/powerpoint/2010/main" val="243771010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36875" t="17223" r="1172" b="20693"/>
          <a:stretch/>
        </p:blipFill>
        <p:spPr>
          <a:xfrm>
            <a:off x="0" y="-10293"/>
            <a:ext cx="12192000" cy="6872413"/>
          </a:xfrm>
          <a:prstGeom prst="rect">
            <a:avLst/>
          </a:prstGeom>
        </p:spPr>
      </p:pic>
    </p:spTree>
    <p:extLst>
      <p:ext uri="{BB962C8B-B14F-4D97-AF65-F5344CB8AC3E}">
        <p14:creationId xmlns:p14="http://schemas.microsoft.com/office/powerpoint/2010/main" val="92231111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rotWithShape="1">
          <a:blip r:embed="rId2"/>
          <a:srcRect t="16899" b="9922"/>
          <a:stretch/>
        </p:blipFill>
        <p:spPr>
          <a:xfrm>
            <a:off x="0" y="0"/>
            <a:ext cx="12192000" cy="3795823"/>
          </a:xfrm>
          <a:prstGeom prst="rect">
            <a:avLst/>
          </a:prstGeom>
        </p:spPr>
      </p:pic>
      <p:pic>
        <p:nvPicPr>
          <p:cNvPr id="5" name="Picture 4"/>
          <p:cNvPicPr>
            <a:picLocks noChangeAspect="1"/>
          </p:cNvPicPr>
          <p:nvPr/>
        </p:nvPicPr>
        <p:blipFill rotWithShape="1">
          <a:blip r:embed="rId3"/>
          <a:srcRect t="16279" b="13178"/>
          <a:stretch/>
        </p:blipFill>
        <p:spPr>
          <a:xfrm>
            <a:off x="0" y="3615071"/>
            <a:ext cx="12192000" cy="3891516"/>
          </a:xfrm>
          <a:prstGeom prst="rect">
            <a:avLst/>
          </a:prstGeom>
        </p:spPr>
      </p:pic>
      <p:sp>
        <p:nvSpPr>
          <p:cNvPr id="6" name="Rounded Rectangle 5"/>
          <p:cNvSpPr/>
          <p:nvPr/>
        </p:nvSpPr>
        <p:spPr>
          <a:xfrm>
            <a:off x="6018028" y="1350336"/>
            <a:ext cx="297712" cy="27644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8169347" y="5544880"/>
            <a:ext cx="559982" cy="207225"/>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603933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37344" t="17083" r="1405" b="20834"/>
          <a:stretch/>
        </p:blipFill>
        <p:spPr>
          <a:xfrm>
            <a:off x="0" y="-1"/>
            <a:ext cx="12192000" cy="6951307"/>
          </a:xfrm>
          <a:prstGeom prst="rect">
            <a:avLst/>
          </a:prstGeom>
        </p:spPr>
      </p:pic>
    </p:spTree>
    <p:extLst>
      <p:ext uri="{BB962C8B-B14F-4D97-AF65-F5344CB8AC3E}">
        <p14:creationId xmlns:p14="http://schemas.microsoft.com/office/powerpoint/2010/main" val="247442077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37343" t="17778" r="1328" b="22083"/>
          <a:stretch/>
        </p:blipFill>
        <p:spPr>
          <a:xfrm>
            <a:off x="0" y="0"/>
            <a:ext cx="12433094" cy="6858000"/>
          </a:xfrm>
          <a:prstGeom prst="rect">
            <a:avLst/>
          </a:prstGeom>
        </p:spPr>
      </p:pic>
    </p:spTree>
    <p:extLst>
      <p:ext uri="{BB962C8B-B14F-4D97-AF65-F5344CB8AC3E}">
        <p14:creationId xmlns:p14="http://schemas.microsoft.com/office/powerpoint/2010/main" val="12299343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8086345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34687" t="41394" r="25419" b="26910"/>
          <a:stretch/>
        </p:blipFill>
        <p:spPr>
          <a:xfrm>
            <a:off x="3571875" y="1090612"/>
            <a:ext cx="8397466" cy="3752850"/>
          </a:xfrm>
          <a:prstGeom prst="rect">
            <a:avLst/>
          </a:prstGeom>
        </p:spPr>
      </p:pic>
      <p:pic>
        <p:nvPicPr>
          <p:cNvPr id="4" name="Picture 3"/>
          <p:cNvPicPr>
            <a:picLocks noChangeAspect="1"/>
          </p:cNvPicPr>
          <p:nvPr/>
        </p:nvPicPr>
        <p:blipFill rotWithShape="1">
          <a:blip r:embed="rId2"/>
          <a:srcRect t="23056" r="66484" b="36528"/>
          <a:stretch/>
        </p:blipFill>
        <p:spPr>
          <a:xfrm>
            <a:off x="-581025" y="1038225"/>
            <a:ext cx="4086225" cy="2771775"/>
          </a:xfrm>
          <a:prstGeom prst="rect">
            <a:avLst/>
          </a:prstGeom>
        </p:spPr>
      </p:pic>
      <p:sp>
        <p:nvSpPr>
          <p:cNvPr id="6" name="Rounded Rectangle 5"/>
          <p:cNvSpPr/>
          <p:nvPr/>
        </p:nvSpPr>
        <p:spPr>
          <a:xfrm>
            <a:off x="4971256" y="361950"/>
            <a:ext cx="2249488" cy="676275"/>
          </a:xfrm>
          <a:prstGeom prst="roundRect">
            <a:avLst/>
          </a:prstGeom>
          <a:solidFill>
            <a:schemeClr val="accent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Times New Roman" panose="02020603050405020304" pitchFamily="18" charset="0"/>
                <a:cs typeface="Times New Roman" panose="02020603050405020304" pitchFamily="18" charset="0"/>
              </a:rPr>
              <a:t>AWS </a:t>
            </a:r>
            <a:r>
              <a:rPr lang="en-US" dirty="0" err="1" smtClean="0">
                <a:solidFill>
                  <a:schemeClr val="tx1"/>
                </a:solidFill>
                <a:latin typeface="Times New Roman" panose="02020603050405020304" pitchFamily="18" charset="0"/>
                <a:cs typeface="Times New Roman" panose="02020603050405020304" pitchFamily="18" charset="0"/>
              </a:rPr>
              <a:t>IoT</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Bottun</a:t>
            </a: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972629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97908" y="95250"/>
            <a:ext cx="4849213" cy="369332"/>
          </a:xfrm>
          <a:prstGeom prst="rect">
            <a:avLst/>
          </a:prstGeom>
          <a:noFill/>
        </p:spPr>
        <p:txBody>
          <a:bodyPr wrap="none" rtlCol="0">
            <a:spAutoFit/>
          </a:bodyPr>
          <a:lstStyle/>
          <a:p>
            <a:r>
              <a:rPr lang="en-US" dirty="0" smtClean="0"/>
              <a:t>https://</a:t>
            </a:r>
            <a:r>
              <a:rPr lang="en-US" dirty="0" smtClean="0">
                <a:hlinkClick r:id="rId2"/>
              </a:rPr>
              <a:t>www.youtube.com/watch?v=5AI4bnj41ng</a:t>
            </a:r>
            <a:endParaRPr lang="en-US" dirty="0"/>
          </a:p>
        </p:txBody>
      </p:sp>
      <p:pic>
        <p:nvPicPr>
          <p:cNvPr id="6" name="Picture 5"/>
          <p:cNvPicPr>
            <a:picLocks noChangeAspect="1"/>
          </p:cNvPicPr>
          <p:nvPr/>
        </p:nvPicPr>
        <p:blipFill>
          <a:blip r:embed="rId3"/>
          <a:stretch>
            <a:fillRect/>
          </a:stretch>
        </p:blipFill>
        <p:spPr>
          <a:xfrm>
            <a:off x="2952750" y="3139678"/>
            <a:ext cx="6610350" cy="3718322"/>
          </a:xfrm>
          <a:prstGeom prst="rect">
            <a:avLst/>
          </a:prstGeom>
        </p:spPr>
      </p:pic>
      <p:pic>
        <p:nvPicPr>
          <p:cNvPr id="4" name="Picture 3"/>
          <p:cNvPicPr>
            <a:picLocks noChangeAspect="1"/>
          </p:cNvPicPr>
          <p:nvPr/>
        </p:nvPicPr>
        <p:blipFill rotWithShape="1">
          <a:blip r:embed="rId4"/>
          <a:srcRect l="11406" t="45973" r="11250" b="18472"/>
          <a:stretch/>
        </p:blipFill>
        <p:spPr>
          <a:xfrm>
            <a:off x="-2" y="397907"/>
            <a:ext cx="12045031" cy="3114676"/>
          </a:xfrm>
          <a:prstGeom prst="rect">
            <a:avLst/>
          </a:prstGeom>
        </p:spPr>
      </p:pic>
    </p:spTree>
    <p:extLst>
      <p:ext uri="{BB962C8B-B14F-4D97-AF65-F5344CB8AC3E}">
        <p14:creationId xmlns:p14="http://schemas.microsoft.com/office/powerpoint/2010/main" val="5348420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5642703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39833" y="2711305"/>
            <a:ext cx="2122697" cy="584775"/>
          </a:xfrm>
          <a:prstGeom prst="rect">
            <a:avLst/>
          </a:prstGeom>
          <a:noFill/>
        </p:spPr>
        <p:txBody>
          <a:bodyPr wrap="none" rtlCol="0">
            <a:spAutoFit/>
          </a:bodyPr>
          <a:lstStyle/>
          <a:p>
            <a:r>
              <a:rPr lang="en-US" sz="3200" b="1" dirty="0" smtClean="0">
                <a:latin typeface="Times New Roman" panose="02020603050405020304" pitchFamily="18" charset="0"/>
                <a:cs typeface="Times New Roman" panose="02020603050405020304" pitchFamily="18" charset="0"/>
              </a:rPr>
              <a:t>Questions?</a:t>
            </a:r>
            <a:endParaRPr lang="en-US"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26823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343905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0" y="0"/>
            <a:ext cx="12192000" cy="6858000"/>
          </a:xfrm>
          <a:prstGeom prst="rect">
            <a:avLst/>
          </a:prstGeom>
        </p:spPr>
      </p:pic>
      <p:sp>
        <p:nvSpPr>
          <p:cNvPr id="6" name="Rounded Rectangle 5"/>
          <p:cNvSpPr/>
          <p:nvPr/>
        </p:nvSpPr>
        <p:spPr>
          <a:xfrm>
            <a:off x="6477000" y="219075"/>
            <a:ext cx="3200400" cy="58102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214201" y="5715298"/>
            <a:ext cx="4525598" cy="923330"/>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E.g.: </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Fan cannot listen to sensor</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User cannot publish data, but can listen to both</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99548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5" name="TextBox 4"/>
          <p:cNvSpPr txBox="1"/>
          <p:nvPr/>
        </p:nvSpPr>
        <p:spPr>
          <a:xfrm>
            <a:off x="4638675" y="4171950"/>
            <a:ext cx="1273875" cy="338554"/>
          </a:xfrm>
          <a:prstGeom prst="rect">
            <a:avLst/>
          </a:prstGeom>
          <a:noFill/>
        </p:spPr>
        <p:txBody>
          <a:bodyPr wrap="none" rtlCol="0">
            <a:spAutoFit/>
          </a:bodyPr>
          <a:lstStyle/>
          <a:p>
            <a:r>
              <a:rPr lang="en-US" sz="1600" dirty="0" smtClean="0">
                <a:solidFill>
                  <a:schemeClr val="tx1">
                    <a:lumMod val="65000"/>
                    <a:lumOff val="35000"/>
                  </a:schemeClr>
                </a:solidFill>
              </a:rPr>
              <a:t>&amp; </a:t>
            </a:r>
            <a:r>
              <a:rPr lang="en-US" sz="1500" dirty="0" err="1" smtClean="0">
                <a:solidFill>
                  <a:schemeClr val="tx1">
                    <a:lumMod val="65000"/>
                    <a:lumOff val="35000"/>
                  </a:schemeClr>
                </a:solidFill>
              </a:rPr>
              <a:t>Websocket</a:t>
            </a:r>
            <a:r>
              <a:rPr lang="en-US" sz="1500" dirty="0" smtClean="0">
                <a:solidFill>
                  <a:schemeClr val="tx1">
                    <a:lumMod val="65000"/>
                    <a:lumOff val="35000"/>
                  </a:schemeClr>
                </a:solidFill>
              </a:rPr>
              <a:t> </a:t>
            </a:r>
            <a:endParaRPr lang="en-US" sz="1500" dirty="0">
              <a:solidFill>
                <a:schemeClr val="tx1">
                  <a:lumMod val="65000"/>
                  <a:lumOff val="35000"/>
                </a:schemeClr>
              </a:solidFill>
            </a:endParaRPr>
          </a:p>
        </p:txBody>
      </p:sp>
    </p:spTree>
    <p:extLst>
      <p:ext uri="{BB962C8B-B14F-4D97-AF65-F5344CB8AC3E}">
        <p14:creationId xmlns:p14="http://schemas.microsoft.com/office/powerpoint/2010/main" val="183718067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1750</TotalTime>
  <Words>665</Words>
  <Application>Microsoft Office PowerPoint</Application>
  <PresentationFormat>Widescreen</PresentationFormat>
  <Paragraphs>84</Paragraphs>
  <Slides>63</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63</vt:i4>
      </vt:variant>
    </vt:vector>
  </HeadingPairs>
  <TitlesOfParts>
    <vt:vector size="68"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Security and Identity for AwS IoT</vt:lpstr>
      <vt:lpstr>AWS IoT Authentication</vt:lpstr>
      <vt:lpstr>X.509 Certificates</vt:lpstr>
      <vt:lpstr>PowerPoint Presentation</vt:lpstr>
      <vt:lpstr>IAM Users, Groups, and Roles</vt:lpstr>
      <vt:lpstr>Amazon Cognito Identities</vt:lpstr>
      <vt:lpstr>Identity Federation</vt:lpstr>
      <vt:lpstr>Custom Authentication</vt:lpstr>
      <vt:lpstr>Authorization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mohsen aghashahi</dc:creator>
  <cp:lastModifiedBy>mohsen aghashahi</cp:lastModifiedBy>
  <cp:revision>61</cp:revision>
  <dcterms:created xsi:type="dcterms:W3CDTF">2018-04-10T14:35:47Z</dcterms:created>
  <dcterms:modified xsi:type="dcterms:W3CDTF">2018-04-11T19:45:52Z</dcterms:modified>
</cp:coreProperties>
</file>